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C2F0-0379-4A10-8A00-1169E0CD56F1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8A9-1A05-4EDA-9D20-150B29DA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12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C2F0-0379-4A10-8A00-1169E0CD56F1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8A9-1A05-4EDA-9D20-150B29DA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5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C2F0-0379-4A10-8A00-1169E0CD56F1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8A9-1A05-4EDA-9D20-150B29DA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41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C2F0-0379-4A10-8A00-1169E0CD56F1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8A9-1A05-4EDA-9D20-150B29DA1CD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835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C2F0-0379-4A10-8A00-1169E0CD56F1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8A9-1A05-4EDA-9D20-150B29DA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9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C2F0-0379-4A10-8A00-1169E0CD56F1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8A9-1A05-4EDA-9D20-150B29DA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07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C2F0-0379-4A10-8A00-1169E0CD56F1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8A9-1A05-4EDA-9D20-150B29DA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20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C2F0-0379-4A10-8A00-1169E0CD56F1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8A9-1A05-4EDA-9D20-150B29DA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61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C2F0-0379-4A10-8A00-1169E0CD56F1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8A9-1A05-4EDA-9D20-150B29DA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5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C2F0-0379-4A10-8A00-1169E0CD56F1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8A9-1A05-4EDA-9D20-150B29DA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1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C2F0-0379-4A10-8A00-1169E0CD56F1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8A9-1A05-4EDA-9D20-150B29DA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4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C2F0-0379-4A10-8A00-1169E0CD56F1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8A9-1A05-4EDA-9D20-150B29DA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73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C2F0-0379-4A10-8A00-1169E0CD56F1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8A9-1A05-4EDA-9D20-150B29DA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6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C2F0-0379-4A10-8A00-1169E0CD56F1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8A9-1A05-4EDA-9D20-150B29DA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5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C2F0-0379-4A10-8A00-1169E0CD56F1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8A9-1A05-4EDA-9D20-150B29DA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05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C2F0-0379-4A10-8A00-1169E0CD56F1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8A9-1A05-4EDA-9D20-150B29DA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2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C2F0-0379-4A10-8A00-1169E0CD56F1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38A9-1A05-4EDA-9D20-150B29DA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7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FC2F0-0379-4A10-8A00-1169E0CD56F1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B38A9-1A05-4EDA-9D20-150B29DA1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291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E8573-DFAA-3542-10D8-6E818A6010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စေတသိက်တို</a:t>
            </a:r>
            <a:r>
              <a:rPr lang="en-US" sz="4800" dirty="0">
                <a:latin typeface="Pyidaungsu" panose="020B0502040204020203" pitchFamily="34" charset="0"/>
                <a:cs typeface="Pyidaungsu" panose="020B0502040204020203" pitchFamily="34" charset="0"/>
              </a:rPr>
              <a:t>့၏ </a:t>
            </a:r>
            <a:r>
              <a:rPr lang="en-US" sz="48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အမည်ထူးများ</a:t>
            </a:r>
            <a:r>
              <a:rPr lang="en-US" sz="4800" dirty="0">
                <a:latin typeface="Pyidaungsu" panose="020B0502040204020203" pitchFamily="34" charset="0"/>
                <a:cs typeface="Pyidaungsu" panose="020B0502040204020203" pitchFamily="34" charset="0"/>
              </a:rPr>
              <a:t> (၁)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988EB5-16A0-CC58-EAA8-2DA135F1C4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4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CEE0D-D656-5B70-5F08-EFAB58519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966651"/>
          </a:xfrm>
        </p:spPr>
        <p:txBody>
          <a:bodyPr/>
          <a:lstStyle/>
          <a:p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အာသဝ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,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ဩဃ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,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ယောဂ</a:t>
            </a:r>
            <a:endParaRPr lang="en-US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43DD19-D46F-A44F-AB65-AE5821E8CE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955220"/>
              </p:ext>
            </p:extLst>
          </p:nvPr>
        </p:nvGraphicFramePr>
        <p:xfrm>
          <a:off x="792480" y="3689169"/>
          <a:ext cx="10353675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057">
                  <a:extLst>
                    <a:ext uri="{9D8B030D-6E8A-4147-A177-3AD203B41FA5}">
                      <a16:colId xmlns:a16="http://schemas.microsoft.com/office/drawing/2014/main" val="4007570903"/>
                    </a:ext>
                  </a:extLst>
                </a:gridCol>
                <a:gridCol w="2090057">
                  <a:extLst>
                    <a:ext uri="{9D8B030D-6E8A-4147-A177-3AD203B41FA5}">
                      <a16:colId xmlns:a16="http://schemas.microsoft.com/office/drawing/2014/main" val="1091442098"/>
                    </a:ext>
                  </a:extLst>
                </a:gridCol>
                <a:gridCol w="2238103">
                  <a:extLst>
                    <a:ext uri="{9D8B030D-6E8A-4147-A177-3AD203B41FA5}">
                      <a16:colId xmlns:a16="http://schemas.microsoft.com/office/drawing/2014/main" val="2729103172"/>
                    </a:ext>
                  </a:extLst>
                </a:gridCol>
                <a:gridCol w="2116183">
                  <a:extLst>
                    <a:ext uri="{9D8B030D-6E8A-4147-A177-3AD203B41FA5}">
                      <a16:colId xmlns:a16="http://schemas.microsoft.com/office/drawing/2014/main" val="1019963657"/>
                    </a:ext>
                  </a:extLst>
                </a:gridCol>
                <a:gridCol w="3343275">
                  <a:extLst>
                    <a:ext uri="{9D8B030D-6E8A-4147-A177-3AD203B41FA5}">
                      <a16:colId xmlns:a16="http://schemas.microsoft.com/office/drawing/2014/main" val="3349162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အာသဝ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ဩဃ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ယောဂ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စေတသိက</a:t>
                      </a:r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859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ကာမာသဝ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ကာမောဃ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ကာမယောဂ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လောဘ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24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ဘဝါသဝ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ဘဝေါဃ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ဘဝယောဂ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လောဘ</a:t>
                      </a:r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 (</a:t>
                      </a:r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ရူပ</a:t>
                      </a:r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/</a:t>
                      </a:r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အရူပဘုံ</a:t>
                      </a:r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374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ဒိဋ္ဌာသဝ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ဒိဋ္ဌောဃ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ဒိဋ္ဌိယောဂ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ဒိဋ္ဌိ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531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အဝိဇ္ဇာသဝ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အဝိဇ္ဇောဃ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အဝိဇ္ဇာယောဂ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မောဟ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88579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4E603AA-4BE4-C407-C521-5E668FA44D10}"/>
              </a:ext>
            </a:extLst>
          </p:cNvPr>
          <p:cNvSpPr/>
          <p:nvPr/>
        </p:nvSpPr>
        <p:spPr>
          <a:xfrm>
            <a:off x="913795" y="1384662"/>
            <a:ext cx="9928376" cy="5312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အာသဝ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-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ယိုစီးတတ်သော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သဘော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(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ကြာမြင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့်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စွာ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စိမ်ထုံထားသော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အရက်နှင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့်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တူ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F724E6-FD0C-4151-3BE5-709E9DD1F31B}"/>
              </a:ext>
            </a:extLst>
          </p:cNvPr>
          <p:cNvSpPr/>
          <p:nvPr/>
        </p:nvSpPr>
        <p:spPr>
          <a:xfrm>
            <a:off x="913795" y="2005693"/>
            <a:ext cx="9928376" cy="5312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ဩဃ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-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သံသရာဝဋ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်၌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သတ္တဝါတို့ကို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နစ်မြုပ်စေတတ်သော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သဘော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E39D81-8869-3C28-9713-3502894A453D}"/>
              </a:ext>
            </a:extLst>
          </p:cNvPr>
          <p:cNvSpPr/>
          <p:nvPr/>
        </p:nvSpPr>
        <p:spPr>
          <a:xfrm>
            <a:off x="913795" y="2647949"/>
            <a:ext cx="9928376" cy="5312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ယောဂ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-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ဘဝယန္တရား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၌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သတ္တဝါတို့ကို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ယှဉ်စေတတ်သော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သဘော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21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3D678-A107-5E94-B87F-83F724E6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705394"/>
          </a:xfrm>
        </p:spPr>
        <p:txBody>
          <a:bodyPr/>
          <a:lstStyle/>
          <a:p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ဂန္ထ</a:t>
            </a:r>
            <a:endParaRPr lang="en-US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C02DDE9-B567-A374-1F8C-1A8D5C6F978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94" y="1506583"/>
            <a:ext cx="4555553" cy="4397375"/>
          </a:xfrm>
        </p:spPr>
      </p:pic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C4EEDD9-EFF3-96CB-7D33-94330EFE37A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22536123"/>
              </p:ext>
            </p:extLst>
          </p:nvPr>
        </p:nvGraphicFramePr>
        <p:xfrm>
          <a:off x="5268096" y="3705270"/>
          <a:ext cx="589495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67">
                  <a:extLst>
                    <a:ext uri="{9D8B030D-6E8A-4147-A177-3AD203B41FA5}">
                      <a16:colId xmlns:a16="http://schemas.microsoft.com/office/drawing/2014/main" val="3727981216"/>
                    </a:ext>
                  </a:extLst>
                </a:gridCol>
                <a:gridCol w="3918857">
                  <a:extLst>
                    <a:ext uri="{9D8B030D-6E8A-4147-A177-3AD203B41FA5}">
                      <a16:colId xmlns:a16="http://schemas.microsoft.com/office/drawing/2014/main" val="2360449408"/>
                    </a:ext>
                  </a:extLst>
                </a:gridCol>
                <a:gridCol w="1592333">
                  <a:extLst>
                    <a:ext uri="{9D8B030D-6E8A-4147-A177-3AD203B41FA5}">
                      <a16:colId xmlns:a16="http://schemas.microsoft.com/office/drawing/2014/main" val="8808108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ဂန္ထ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စေတသိက</a:t>
                      </a:r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99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အဘိဇ္ဈာကာယဂန္ထ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လောဘ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49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ဗျာပါဒကာယဂန္ထ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ဒေါသ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033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သီလဗ္ဗတပရာမာသကာယဂန္ထ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ဒိဋ္ဌိ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02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ဣဒံ</a:t>
                      </a:r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 </a:t>
                      </a:r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သစ္စာဘိနိဝေသကာယဂန္ထ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ဒိဋ္ဌိ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35240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59172DB-E18B-C2BA-6961-CEA3B07C3D3F}"/>
              </a:ext>
            </a:extLst>
          </p:cNvPr>
          <p:cNvSpPr/>
          <p:nvPr/>
        </p:nvSpPr>
        <p:spPr>
          <a:xfrm>
            <a:off x="5199017" y="1506583"/>
            <a:ext cx="5886994" cy="20465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ဂန္ထ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-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ပစ္စုပ္ပန်ကာယနှင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့်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အနာဂတ်ကာယ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/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နာမကာယနှင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့်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ရူပကာယကို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ဖြည်မရအောင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ရစ်ပတ်တတ်သော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သဘော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01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E1A686-94E4-92D0-183A-67F6137E34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F3D9C-3093-28CF-4408-BF23D4470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705394"/>
          </a:xfrm>
        </p:spPr>
        <p:txBody>
          <a:bodyPr/>
          <a:lstStyle/>
          <a:p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ဥပါဒါန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15D620A-1F0A-1756-B573-A173DAA8184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94" y="1506583"/>
            <a:ext cx="4555553" cy="4397375"/>
          </a:xfrm>
        </p:spPr>
      </p:pic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3AA1A85-8E35-2954-9F4C-285FF4ECB4B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37609680"/>
              </p:ext>
            </p:extLst>
          </p:nvPr>
        </p:nvGraphicFramePr>
        <p:xfrm>
          <a:off x="5268096" y="3429000"/>
          <a:ext cx="589495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67">
                  <a:extLst>
                    <a:ext uri="{9D8B030D-6E8A-4147-A177-3AD203B41FA5}">
                      <a16:colId xmlns:a16="http://schemas.microsoft.com/office/drawing/2014/main" val="3727981216"/>
                    </a:ext>
                  </a:extLst>
                </a:gridCol>
                <a:gridCol w="3518263">
                  <a:extLst>
                    <a:ext uri="{9D8B030D-6E8A-4147-A177-3AD203B41FA5}">
                      <a16:colId xmlns:a16="http://schemas.microsoft.com/office/drawing/2014/main" val="2360449408"/>
                    </a:ext>
                  </a:extLst>
                </a:gridCol>
                <a:gridCol w="1992927">
                  <a:extLst>
                    <a:ext uri="{9D8B030D-6E8A-4147-A177-3AD203B41FA5}">
                      <a16:colId xmlns:a16="http://schemas.microsoft.com/office/drawing/2014/main" val="8808108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ဥပါဒါန</a:t>
                      </a:r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စေတသိက</a:t>
                      </a:r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99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ကာမုပါဒါန</a:t>
                      </a:r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လောဘ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49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ဒိဋ္ဌုပါဒါန</a:t>
                      </a:r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ဒိဋ္ဌိ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033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သီလဗ္ဗတုပါဒါန</a:t>
                      </a:r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ဒိဋ္ဌိ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02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အတ္တဝါဒုပါဒါန</a:t>
                      </a:r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ဒိဋ္ဌိ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35240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07A0C98D-C456-5F70-4B0F-B22F5BFF62A2}"/>
              </a:ext>
            </a:extLst>
          </p:cNvPr>
          <p:cNvSpPr/>
          <p:nvPr/>
        </p:nvSpPr>
        <p:spPr>
          <a:xfrm>
            <a:off x="5199017" y="1506583"/>
            <a:ext cx="5886994" cy="14804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ဥပါဒါန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 -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အပြင်းအထန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စွဲလန်းတတ်သော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သဘော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/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ဆွဲယူသော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သဘော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27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F7087-360A-A4B2-2B5D-C262986CD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775063"/>
          </a:xfrm>
        </p:spPr>
        <p:txBody>
          <a:bodyPr/>
          <a:lstStyle/>
          <a:p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နီဝရဏ</a:t>
            </a:r>
            <a:endParaRPr lang="en-US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BF26E1B-2E4B-D303-B606-8BC45112950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9" y="1730745"/>
            <a:ext cx="5105400" cy="3396509"/>
          </a:xfrm>
        </p:spPr>
      </p:pic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43EFF2DF-3696-872B-E4B1-3A33E7EBD67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8520152"/>
              </p:ext>
            </p:extLst>
          </p:nvPr>
        </p:nvGraphicFramePr>
        <p:xfrm>
          <a:off x="5511936" y="2453323"/>
          <a:ext cx="5931127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226">
                  <a:extLst>
                    <a:ext uri="{9D8B030D-6E8A-4147-A177-3AD203B41FA5}">
                      <a16:colId xmlns:a16="http://schemas.microsoft.com/office/drawing/2014/main" val="402773614"/>
                    </a:ext>
                  </a:extLst>
                </a:gridCol>
                <a:gridCol w="3180964">
                  <a:extLst>
                    <a:ext uri="{9D8B030D-6E8A-4147-A177-3AD203B41FA5}">
                      <a16:colId xmlns:a16="http://schemas.microsoft.com/office/drawing/2014/main" val="548991090"/>
                    </a:ext>
                  </a:extLst>
                </a:gridCol>
                <a:gridCol w="2272937">
                  <a:extLst>
                    <a:ext uri="{9D8B030D-6E8A-4147-A177-3AD203B41FA5}">
                      <a16:colId xmlns:a16="http://schemas.microsoft.com/office/drawing/2014/main" val="217977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နီဝရဏ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စေတသိက</a:t>
                      </a:r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15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ကာမစ္ဆန္ဒနီဝရဏ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လောဘ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937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ဗျာပါဒနီဝရဏ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ဒေါသ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728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ထိနမိဒ္ဓနီဝရဏ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ထိန</a:t>
                      </a:r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, </a:t>
                      </a:r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မိဒ္ဓ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83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ဥဒ္ဓစ္စကုက္ကုစ္စနီဝရဏ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ဥဒ္ဓစ္စ</a:t>
                      </a:r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, </a:t>
                      </a:r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ကုက္ကုစ္စ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216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ဝိစိကိစ္ဆာနီဝရဏ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ဝိစိကိစ္ဆာ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330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အဝိဇ္ဇာနီဝရဏ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မောဟ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53477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8C93B726-12C9-A0E3-4590-88FA3A5F873D}"/>
              </a:ext>
            </a:extLst>
          </p:cNvPr>
          <p:cNvSpPr/>
          <p:nvPr/>
        </p:nvSpPr>
        <p:spPr>
          <a:xfrm>
            <a:off x="5418909" y="1471750"/>
            <a:ext cx="6024154" cy="7228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နီဝရဏ</a:t>
            </a:r>
            <a:r>
              <a:rPr lang="en-US" sz="2200" dirty="0">
                <a:latin typeface="Pyidaungsu" panose="020B0502040204020203" pitchFamily="34" charset="0"/>
                <a:cs typeface="Pyidaungsu" panose="020B0502040204020203" pitchFamily="34" charset="0"/>
              </a:rPr>
              <a:t> - </a:t>
            </a:r>
            <a:r>
              <a:rPr lang="en-US" sz="22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ကုသိုလ်ဈာန</a:t>
            </a:r>
            <a:r>
              <a:rPr lang="en-US" sz="2200" dirty="0">
                <a:latin typeface="Pyidaungsu" panose="020B0502040204020203" pitchFamily="34" charset="0"/>
                <a:cs typeface="Pyidaungsu" panose="020B0502040204020203" pitchFamily="34" charset="0"/>
              </a:rPr>
              <a:t>်/ </a:t>
            </a:r>
            <a:r>
              <a:rPr lang="en-US" sz="22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ပညာမျက်စိကို</a:t>
            </a:r>
            <a:r>
              <a:rPr lang="en-US" sz="22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2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ပိတ်ပင</a:t>
            </a:r>
            <a:r>
              <a:rPr lang="en-US" sz="2200" dirty="0">
                <a:latin typeface="Pyidaungsu" panose="020B0502040204020203" pitchFamily="34" charset="0"/>
                <a:cs typeface="Pyidaungsu" panose="020B0502040204020203" pitchFamily="34" charset="0"/>
              </a:rPr>
              <a:t>်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4CA7B1-C123-7265-71BB-DC66F23799E8}"/>
              </a:ext>
            </a:extLst>
          </p:cNvPr>
          <p:cNvSpPr/>
          <p:nvPr/>
        </p:nvSpPr>
        <p:spPr>
          <a:xfrm>
            <a:off x="313509" y="2453323"/>
            <a:ext cx="4441372" cy="10316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ထိန</a:t>
            </a:r>
            <a:r>
              <a:rPr lang="en-US" sz="2000" dirty="0">
                <a:latin typeface="Pyidaungsu" panose="020B0502040204020203" pitchFamily="34" charset="0"/>
                <a:cs typeface="Pyidaungsu" panose="020B0502040204020203" pitchFamily="34" charset="0"/>
              </a:rPr>
              <a:t>, </a:t>
            </a:r>
            <a:r>
              <a:rPr lang="en-US" sz="20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မိဒ္ဓတို့သည</a:t>
            </a:r>
            <a:r>
              <a:rPr lang="en-US" sz="2000" dirty="0">
                <a:latin typeface="Pyidaungsu" panose="020B0502040204020203" pitchFamily="34" charset="0"/>
                <a:cs typeface="Pyidaungsu" panose="020B0502040204020203" pitchFamily="34" charset="0"/>
              </a:rPr>
              <a:t>် </a:t>
            </a:r>
            <a:r>
              <a:rPr lang="en-US" sz="20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ဝီရိယ</a:t>
            </a:r>
            <a:r>
              <a:rPr lang="en-US" sz="2000" dirty="0">
                <a:latin typeface="Pyidaungsu" panose="020B0502040204020203" pitchFamily="34" charset="0"/>
                <a:cs typeface="Pyidaungsu" panose="020B0502040204020203" pitchFamily="34" charset="0"/>
              </a:rPr>
              <a:t>၏ </a:t>
            </a:r>
            <a:r>
              <a:rPr lang="en-US" sz="20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ဆန</a:t>
            </a:r>
            <a:r>
              <a:rPr lang="en-US" sz="2000" dirty="0">
                <a:latin typeface="Pyidaungsu" panose="020B0502040204020203" pitchFamily="34" charset="0"/>
                <a:cs typeface="Pyidaungsu" panose="020B0502040204020203" pitchFamily="34" charset="0"/>
              </a:rPr>
              <a:t>့်</a:t>
            </a:r>
            <a:r>
              <a:rPr lang="en-US" sz="20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ကျင်ဘက်ခြင်း</a:t>
            </a:r>
            <a:r>
              <a:rPr lang="en-US" sz="20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0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တူကြသည</a:t>
            </a:r>
            <a:r>
              <a:rPr lang="en-US" sz="2000" dirty="0">
                <a:latin typeface="Pyidaungsu" panose="020B0502040204020203" pitchFamily="34" charset="0"/>
                <a:cs typeface="Pyidaungsu" panose="020B0502040204020203" pitchFamily="34" charset="0"/>
              </a:rPr>
              <a:t>်။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D4864F9-F2FD-3D92-C7C4-0EBB50F061C0}"/>
              </a:ext>
            </a:extLst>
          </p:cNvPr>
          <p:cNvCxnSpPr>
            <a:cxnSpLocks/>
          </p:cNvCxnSpPr>
          <p:nvPr/>
        </p:nvCxnSpPr>
        <p:spPr>
          <a:xfrm>
            <a:off x="4754881" y="3021874"/>
            <a:ext cx="4480560" cy="1031649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79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3A43C9-5F54-B7F8-F0CB-EE887F229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7C745-85A0-3031-CE51-BD909A2B4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775063"/>
          </a:xfrm>
        </p:spPr>
        <p:txBody>
          <a:bodyPr/>
          <a:lstStyle/>
          <a:p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နီဝရဏ</a:t>
            </a:r>
            <a:endParaRPr lang="en-US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21FD618-5EDC-57D8-27A6-FE0C9E57EA8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9" y="1730745"/>
            <a:ext cx="5105400" cy="3396509"/>
          </a:xfrm>
        </p:spPr>
      </p:pic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4050B9EB-CECC-A26D-2082-AC28298F1FA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511936" y="2453323"/>
          <a:ext cx="5931127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226">
                  <a:extLst>
                    <a:ext uri="{9D8B030D-6E8A-4147-A177-3AD203B41FA5}">
                      <a16:colId xmlns:a16="http://schemas.microsoft.com/office/drawing/2014/main" val="402773614"/>
                    </a:ext>
                  </a:extLst>
                </a:gridCol>
                <a:gridCol w="3180964">
                  <a:extLst>
                    <a:ext uri="{9D8B030D-6E8A-4147-A177-3AD203B41FA5}">
                      <a16:colId xmlns:a16="http://schemas.microsoft.com/office/drawing/2014/main" val="548991090"/>
                    </a:ext>
                  </a:extLst>
                </a:gridCol>
                <a:gridCol w="2272937">
                  <a:extLst>
                    <a:ext uri="{9D8B030D-6E8A-4147-A177-3AD203B41FA5}">
                      <a16:colId xmlns:a16="http://schemas.microsoft.com/office/drawing/2014/main" val="217977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နီဝရဏ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စေတသိက</a:t>
                      </a:r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15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ကာမစ္ဆန္ဒနီဝရဏ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လောဘ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937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ဗျာပါဒနီဝရဏ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ဒေါသ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728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ထိနမိဒ္ဓနီဝရဏ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ထိန</a:t>
                      </a:r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, </a:t>
                      </a:r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မိဒ္ဓ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83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ဥဒ္ဓစ္စကုက္ကုစ္စနီဝရဏ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ဥဒ္ဓစ္စ</a:t>
                      </a:r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, </a:t>
                      </a:r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ကုက္ကုစ္စ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216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ဝိစိကိစ္ဆာနီဝရဏ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ဝိစိကိစ္ဆာ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330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အဝိဇ္ဇာနီဝရဏ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မောဟ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53477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B69EBCF-B837-F0A0-5BFA-20275147B616}"/>
              </a:ext>
            </a:extLst>
          </p:cNvPr>
          <p:cNvSpPr/>
          <p:nvPr/>
        </p:nvSpPr>
        <p:spPr>
          <a:xfrm>
            <a:off x="5418909" y="1471750"/>
            <a:ext cx="6024154" cy="7228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နီဝရဏ</a:t>
            </a:r>
            <a:r>
              <a:rPr lang="en-US" sz="2200" dirty="0">
                <a:latin typeface="Pyidaungsu" panose="020B0502040204020203" pitchFamily="34" charset="0"/>
                <a:cs typeface="Pyidaungsu" panose="020B0502040204020203" pitchFamily="34" charset="0"/>
              </a:rPr>
              <a:t> - </a:t>
            </a:r>
            <a:r>
              <a:rPr lang="en-US" sz="22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ကုသိုလ်ဈာန</a:t>
            </a:r>
            <a:r>
              <a:rPr lang="en-US" sz="2200" dirty="0">
                <a:latin typeface="Pyidaungsu" panose="020B0502040204020203" pitchFamily="34" charset="0"/>
                <a:cs typeface="Pyidaungsu" panose="020B0502040204020203" pitchFamily="34" charset="0"/>
              </a:rPr>
              <a:t>်/ </a:t>
            </a:r>
            <a:r>
              <a:rPr lang="en-US" sz="22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ပညာမျက်စိကို</a:t>
            </a:r>
            <a:r>
              <a:rPr lang="en-US" sz="22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2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ပိတ်ပင</a:t>
            </a:r>
            <a:r>
              <a:rPr lang="en-US" sz="2200" dirty="0">
                <a:latin typeface="Pyidaungsu" panose="020B0502040204020203" pitchFamily="34" charset="0"/>
                <a:cs typeface="Pyidaungsu" panose="020B0502040204020203" pitchFamily="34" charset="0"/>
              </a:rPr>
              <a:t>်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48257E-EC83-BEE5-272F-5BFBC7BCA2AC}"/>
              </a:ext>
            </a:extLst>
          </p:cNvPr>
          <p:cNvSpPr/>
          <p:nvPr/>
        </p:nvSpPr>
        <p:spPr>
          <a:xfrm>
            <a:off x="313509" y="2453323"/>
            <a:ext cx="4441372" cy="19357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ဥဒ္ဓစ္စ</a:t>
            </a:r>
            <a:r>
              <a:rPr lang="en-US" sz="2000" dirty="0">
                <a:latin typeface="Pyidaungsu" panose="020B0502040204020203" pitchFamily="34" charset="0"/>
                <a:cs typeface="Pyidaungsu" panose="020B0502040204020203" pitchFamily="34" charset="0"/>
              </a:rPr>
              <a:t>, </a:t>
            </a:r>
            <a:r>
              <a:rPr lang="en-US" sz="20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ကုက္ကုစ္စတို့သည</a:t>
            </a:r>
            <a:r>
              <a:rPr lang="en-US" sz="2000" dirty="0">
                <a:latin typeface="Pyidaungsu" panose="020B0502040204020203" pitchFamily="34" charset="0"/>
                <a:cs typeface="Pyidaungsu" panose="020B0502040204020203" pitchFamily="34" charset="0"/>
              </a:rPr>
              <a:t>် </a:t>
            </a:r>
            <a:r>
              <a:rPr lang="en-US" sz="20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မငြိမ်သက်ခြင်းတူ</a:t>
            </a:r>
            <a:r>
              <a:rPr lang="en-US" sz="2000" dirty="0">
                <a:latin typeface="Pyidaungsu" panose="020B0502040204020203" pitchFamily="34" charset="0"/>
                <a:cs typeface="Pyidaungsu" panose="020B0502040204020203" pitchFamily="34" charset="0"/>
              </a:rPr>
              <a:t>, </a:t>
            </a:r>
            <a:r>
              <a:rPr lang="en-US" sz="20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ဗျသန</a:t>
            </a:r>
            <a:r>
              <a:rPr lang="en-US" sz="20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0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ပါးပါးကို</a:t>
            </a:r>
            <a:r>
              <a:rPr lang="en-US" sz="20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0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ကြံခြင်းကြောင</a:t>
            </a:r>
            <a:r>
              <a:rPr lang="en-US" sz="2000" dirty="0">
                <a:latin typeface="Pyidaungsu" panose="020B0502040204020203" pitchFamily="34" charset="0"/>
                <a:cs typeface="Pyidaungsu" panose="020B0502040204020203" pitchFamily="34" charset="0"/>
              </a:rPr>
              <a:t>့် </a:t>
            </a:r>
            <a:r>
              <a:rPr lang="en-US" sz="20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ဖြစ</a:t>
            </a:r>
            <a:r>
              <a:rPr lang="en-US" sz="2000" dirty="0">
                <a:latin typeface="Pyidaungsu" panose="020B0502040204020203" pitchFamily="34" charset="0"/>
                <a:cs typeface="Pyidaungsu" panose="020B0502040204020203" pitchFamily="34" charset="0"/>
              </a:rPr>
              <a:t>်၏။</a:t>
            </a:r>
          </a:p>
          <a:p>
            <a:pPr algn="ctr">
              <a:lnSpc>
                <a:spcPct val="150000"/>
              </a:lnSpc>
            </a:pPr>
            <a:r>
              <a:rPr lang="en-US" sz="20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သမထ</a:t>
            </a:r>
            <a:r>
              <a:rPr lang="en-US" sz="2000" dirty="0">
                <a:latin typeface="Pyidaungsu" panose="020B0502040204020203" pitchFamily="34" charset="0"/>
                <a:cs typeface="Pyidaungsu" panose="020B0502040204020203" pitchFamily="34" charset="0"/>
              </a:rPr>
              <a:t>၏ </a:t>
            </a:r>
            <a:r>
              <a:rPr lang="en-US" sz="20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ဆန</a:t>
            </a:r>
            <a:r>
              <a:rPr lang="en-US" sz="2000" dirty="0">
                <a:latin typeface="Pyidaungsu" panose="020B0502040204020203" pitchFamily="34" charset="0"/>
                <a:cs typeface="Pyidaungsu" panose="020B0502040204020203" pitchFamily="34" charset="0"/>
              </a:rPr>
              <a:t>့်</a:t>
            </a:r>
            <a:r>
              <a:rPr lang="en-US" sz="20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ကျင်ဘက်ချင်း</a:t>
            </a:r>
            <a:r>
              <a:rPr lang="en-US" sz="20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0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တူ</a:t>
            </a:r>
            <a:r>
              <a:rPr lang="en-US" sz="2000" dirty="0">
                <a:latin typeface="Pyidaungsu" panose="020B0502040204020203" pitchFamily="34" charset="0"/>
                <a:cs typeface="Pyidaungsu" panose="020B0502040204020203" pitchFamily="34" charset="0"/>
              </a:rPr>
              <a:t>၏။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86F748E-C2A0-9DE3-1A94-4CF9FF8864C0}"/>
              </a:ext>
            </a:extLst>
          </p:cNvPr>
          <p:cNvCxnSpPr>
            <a:cxnSpLocks/>
          </p:cNvCxnSpPr>
          <p:nvPr/>
        </p:nvCxnSpPr>
        <p:spPr>
          <a:xfrm>
            <a:off x="4754881" y="3537698"/>
            <a:ext cx="4480560" cy="1031649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285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81E4A-3A4E-B2CE-3B0E-3B72CA10C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722811"/>
          </a:xfrm>
        </p:spPr>
        <p:txBody>
          <a:bodyPr/>
          <a:lstStyle/>
          <a:p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အနုသယ</a:t>
            </a:r>
            <a:endParaRPr lang="en-US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2F9F420C-DD37-991F-0932-4FA386149EE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11985793"/>
              </p:ext>
            </p:extLst>
          </p:nvPr>
        </p:nvGraphicFramePr>
        <p:xfrm>
          <a:off x="4093029" y="2580639"/>
          <a:ext cx="673090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68">
                  <a:extLst>
                    <a:ext uri="{9D8B030D-6E8A-4147-A177-3AD203B41FA5}">
                      <a16:colId xmlns:a16="http://schemas.microsoft.com/office/drawing/2014/main" val="2592224108"/>
                    </a:ext>
                  </a:extLst>
                </a:gridCol>
                <a:gridCol w="4112804">
                  <a:extLst>
                    <a:ext uri="{9D8B030D-6E8A-4147-A177-3AD203B41FA5}">
                      <a16:colId xmlns:a16="http://schemas.microsoft.com/office/drawing/2014/main" val="705625285"/>
                    </a:ext>
                  </a:extLst>
                </a:gridCol>
                <a:gridCol w="2243636">
                  <a:extLst>
                    <a:ext uri="{9D8B030D-6E8A-4147-A177-3AD203B41FA5}">
                      <a16:colId xmlns:a16="http://schemas.microsoft.com/office/drawing/2014/main" val="3288293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အနုသယ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စေတသိက</a:t>
                      </a:r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483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ကာမရာဂါနုသယ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လောဘ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6962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ဘဝရာဂါနုသယ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လောဘ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1581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ပဋိဃာနုသယ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ဒေါသ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3621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မာနာနုသယ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မာန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3636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ဒိဋ္ဌာနုသယ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ဒိဋ္ဌိ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0199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ဝိစိကိစ္ဆာနုသယ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ဝိစိကိစ္ဆာ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0781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အဝိဇ္ဇာနုသယ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မောဟ</a:t>
                      </a:r>
                      <a:endParaRPr lang="en-US" sz="24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3671606"/>
                  </a:ext>
                </a:extLst>
              </a:tr>
            </a:tbl>
          </a:graphicData>
        </a:graphic>
      </p:graphicFrame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5669F266-A398-CB05-073F-B3C737C0656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11" y="1463040"/>
            <a:ext cx="3283132" cy="4084319"/>
          </a:xfr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69CF02D-AC18-F1B1-C8C5-53FDE0BCB9C6}"/>
              </a:ext>
            </a:extLst>
          </p:cNvPr>
          <p:cNvSpPr/>
          <p:nvPr/>
        </p:nvSpPr>
        <p:spPr>
          <a:xfrm>
            <a:off x="4093030" y="1332411"/>
            <a:ext cx="6730908" cy="11408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အနုသယ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-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အကြောင်းညီညွတ်လ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ျှင်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ဖြစ်လာနိုင်သည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့်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မီးခဲပြာဖုန်း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ကိန်းအောင်းနေသော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သဘော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82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54</TotalTime>
  <Words>1086</Words>
  <Application>Microsoft Office PowerPoint</Application>
  <PresentationFormat>Widescreen</PresentationFormat>
  <Paragraphs>133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Bookman Old Style</vt:lpstr>
      <vt:lpstr>Pyidaungsu</vt:lpstr>
      <vt:lpstr>Rockwell</vt:lpstr>
      <vt:lpstr>Damask</vt:lpstr>
      <vt:lpstr>စေတသိက်တို့၏ အမည်ထူးများ (၁)</vt:lpstr>
      <vt:lpstr>အာသဝ, ဩဃ, ယောဂ</vt:lpstr>
      <vt:lpstr>ဂန္ထ</vt:lpstr>
      <vt:lpstr>ဥပါဒါန်</vt:lpstr>
      <vt:lpstr>နီဝရဏ</vt:lpstr>
      <vt:lpstr>နီဝရဏ</vt:lpstr>
      <vt:lpstr>အနုသယ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စေတသိက်တို့၏ အမည်ထူးများ (၁)</dc:title>
  <dc:creator>U Kovida</dc:creator>
  <cp:lastModifiedBy>U Kovida</cp:lastModifiedBy>
  <cp:revision>1</cp:revision>
  <dcterms:created xsi:type="dcterms:W3CDTF">2024-03-05T07:25:22Z</dcterms:created>
  <dcterms:modified xsi:type="dcterms:W3CDTF">2024-03-05T08:19:37Z</dcterms:modified>
</cp:coreProperties>
</file>